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y="9752000" cx="173370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1">
          <p15:clr>
            <a:srgbClr val="000000"/>
          </p15:clr>
        </p15:guide>
        <p15:guide id="2" pos="54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58" roundtripDataSignature="AMtx7miEnQRWwxunSwBky3rJJJ84nRxg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1" orient="horz"/>
        <p:guide pos="54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2" name="Google Shape;582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2" name="Google Shape;602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2" name="Google Shape;612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2" name="Google Shape;632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13d95b3f17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2" name="Google Shape;642;g13d95b3f17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g13d95b3f17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/>
          <p:nvPr>
            <p:ph type="ctrTitle"/>
          </p:nvPr>
        </p:nvSpPr>
        <p:spPr>
          <a:xfrm>
            <a:off x="2167136" y="1595990"/>
            <a:ext cx="13002816" cy="33951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32"/>
              <a:buFont typeface="Calibri"/>
              <a:buNone/>
              <a:defRPr sz="853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4"/>
          <p:cNvSpPr txBox="1"/>
          <p:nvPr>
            <p:ph idx="1" type="subTitle"/>
          </p:nvPr>
        </p:nvSpPr>
        <p:spPr>
          <a:xfrm>
            <a:off x="2167136" y="5122065"/>
            <a:ext cx="13002816" cy="2354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413"/>
              <a:buNone/>
              <a:defRPr sz="3413"/>
            </a:lvl1pPr>
            <a:lvl2pPr lvl="1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/>
            </a:lvl2pPr>
            <a:lvl3pPr lvl="2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None/>
              <a:defRPr sz="2560"/>
            </a:lvl3pPr>
            <a:lvl4pPr lvl="3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4pPr>
            <a:lvl5pPr lvl="4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5pPr>
            <a:lvl6pPr lvl="5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6pPr>
            <a:lvl7pPr lvl="6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7pPr>
            <a:lvl8pPr lvl="7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8pPr>
            <a:lvl9pPr lvl="8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9pPr>
          </a:lstStyle>
          <a:p/>
        </p:txBody>
      </p:sp>
      <p:sp>
        <p:nvSpPr>
          <p:cNvPr id="18" name="Google Shape;18;p54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4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4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3"/>
          <p:cNvSpPr txBox="1"/>
          <p:nvPr>
            <p:ph type="title"/>
          </p:nvPr>
        </p:nvSpPr>
        <p:spPr>
          <a:xfrm>
            <a:off x="1191925" y="519205"/>
            <a:ext cx="14953238" cy="1884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3"/>
          <p:cNvSpPr txBox="1"/>
          <p:nvPr>
            <p:ph idx="1" type="body"/>
          </p:nvPr>
        </p:nvSpPr>
        <p:spPr>
          <a:xfrm rot="5400000">
            <a:off x="5574763" y="-1786815"/>
            <a:ext cx="6187563" cy="1495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3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3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3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4"/>
          <p:cNvSpPr txBox="1"/>
          <p:nvPr>
            <p:ph type="title"/>
          </p:nvPr>
        </p:nvSpPr>
        <p:spPr>
          <a:xfrm rot="5400000">
            <a:off x="10143818" y="2782240"/>
            <a:ext cx="8264380" cy="3738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4"/>
          <p:cNvSpPr txBox="1"/>
          <p:nvPr>
            <p:ph idx="1" type="body"/>
          </p:nvPr>
        </p:nvSpPr>
        <p:spPr>
          <a:xfrm rot="5400000">
            <a:off x="2558842" y="-847712"/>
            <a:ext cx="8264380" cy="1099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4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4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4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5"/>
          <p:cNvSpPr txBox="1"/>
          <p:nvPr>
            <p:ph type="title"/>
          </p:nvPr>
        </p:nvSpPr>
        <p:spPr>
          <a:xfrm>
            <a:off x="1191925" y="519205"/>
            <a:ext cx="14953238" cy="1884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5"/>
          <p:cNvSpPr txBox="1"/>
          <p:nvPr>
            <p:ph idx="1" type="body"/>
          </p:nvPr>
        </p:nvSpPr>
        <p:spPr>
          <a:xfrm>
            <a:off x="1191925" y="2596022"/>
            <a:ext cx="14953238" cy="6187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5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5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5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6"/>
          <p:cNvSpPr txBox="1"/>
          <p:nvPr>
            <p:ph type="title"/>
          </p:nvPr>
        </p:nvSpPr>
        <p:spPr>
          <a:xfrm>
            <a:off x="1182895" y="2431232"/>
            <a:ext cx="14953238" cy="4056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32"/>
              <a:buFont typeface="Calibri"/>
              <a:buNone/>
              <a:defRPr sz="853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6"/>
          <p:cNvSpPr txBox="1"/>
          <p:nvPr>
            <p:ph idx="1" type="body"/>
          </p:nvPr>
        </p:nvSpPr>
        <p:spPr>
          <a:xfrm>
            <a:off x="1182895" y="6526175"/>
            <a:ext cx="14953238" cy="2133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888888"/>
              </a:buClr>
              <a:buSzPts val="3413"/>
              <a:buNone/>
              <a:defRPr sz="3413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844"/>
              <a:buNone/>
              <a:defRPr sz="2844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560"/>
              <a:buNone/>
              <a:defRPr sz="256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275"/>
              <a:buNone/>
              <a:defRPr sz="2275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275"/>
              <a:buNone/>
              <a:defRPr sz="2275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275"/>
              <a:buNone/>
              <a:defRPr sz="2275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275"/>
              <a:buNone/>
              <a:defRPr sz="2275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275"/>
              <a:buNone/>
              <a:defRPr sz="2275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rgbClr val="888888"/>
              </a:buClr>
              <a:buSzPts val="2275"/>
              <a:buNone/>
              <a:defRPr sz="2275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6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6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6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7"/>
          <p:cNvSpPr txBox="1"/>
          <p:nvPr>
            <p:ph type="title"/>
          </p:nvPr>
        </p:nvSpPr>
        <p:spPr>
          <a:xfrm>
            <a:off x="1191925" y="519205"/>
            <a:ext cx="14953238" cy="1884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7"/>
          <p:cNvSpPr txBox="1"/>
          <p:nvPr>
            <p:ph idx="1" type="body"/>
          </p:nvPr>
        </p:nvSpPr>
        <p:spPr>
          <a:xfrm>
            <a:off x="1191925" y="2596022"/>
            <a:ext cx="7368262" cy="6187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7"/>
          <p:cNvSpPr txBox="1"/>
          <p:nvPr>
            <p:ph idx="2" type="body"/>
          </p:nvPr>
        </p:nvSpPr>
        <p:spPr>
          <a:xfrm>
            <a:off x="8776901" y="2596022"/>
            <a:ext cx="7368262" cy="6187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7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7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7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/>
          <p:nvPr>
            <p:ph type="title"/>
          </p:nvPr>
        </p:nvSpPr>
        <p:spPr>
          <a:xfrm>
            <a:off x="1194183" y="519205"/>
            <a:ext cx="14953238" cy="1884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8"/>
          <p:cNvSpPr txBox="1"/>
          <p:nvPr>
            <p:ph idx="1" type="body"/>
          </p:nvPr>
        </p:nvSpPr>
        <p:spPr>
          <a:xfrm>
            <a:off x="1194184" y="2390598"/>
            <a:ext cx="7334400" cy="1171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413"/>
              <a:buNone/>
              <a:defRPr b="1" sz="3413"/>
            </a:lvl1pPr>
            <a:lvl2pPr indent="-2286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b="1" sz="2844"/>
            </a:lvl2pPr>
            <a:lvl3pPr indent="-2286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None/>
              <a:defRPr b="1" sz="2560"/>
            </a:lvl3pPr>
            <a:lvl4pPr indent="-2286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4pPr>
            <a:lvl5pPr indent="-2286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5pPr>
            <a:lvl6pPr indent="-2286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6pPr>
            <a:lvl7pPr indent="-2286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7pPr>
            <a:lvl8pPr indent="-2286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8pPr>
            <a:lvl9pPr indent="-2286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9pPr>
          </a:lstStyle>
          <a:p/>
        </p:txBody>
      </p:sp>
      <p:sp>
        <p:nvSpPr>
          <p:cNvPr id="43" name="Google Shape;43;p58"/>
          <p:cNvSpPr txBox="1"/>
          <p:nvPr>
            <p:ph idx="2" type="body"/>
          </p:nvPr>
        </p:nvSpPr>
        <p:spPr>
          <a:xfrm>
            <a:off x="1194184" y="3562194"/>
            <a:ext cx="7334400" cy="523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8"/>
          <p:cNvSpPr txBox="1"/>
          <p:nvPr>
            <p:ph idx="3" type="body"/>
          </p:nvPr>
        </p:nvSpPr>
        <p:spPr>
          <a:xfrm>
            <a:off x="8776901" y="2390598"/>
            <a:ext cx="7370521" cy="1171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413"/>
              <a:buNone/>
              <a:defRPr b="1" sz="3413"/>
            </a:lvl1pPr>
            <a:lvl2pPr indent="-2286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b="1" sz="2844"/>
            </a:lvl2pPr>
            <a:lvl3pPr indent="-2286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None/>
              <a:defRPr b="1" sz="2560"/>
            </a:lvl3pPr>
            <a:lvl4pPr indent="-2286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4pPr>
            <a:lvl5pPr indent="-2286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5pPr>
            <a:lvl6pPr indent="-2286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6pPr>
            <a:lvl7pPr indent="-2286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7pPr>
            <a:lvl8pPr indent="-2286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8pPr>
            <a:lvl9pPr indent="-2286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b="1" sz="2275"/>
            </a:lvl9pPr>
          </a:lstStyle>
          <a:p/>
        </p:txBody>
      </p:sp>
      <p:sp>
        <p:nvSpPr>
          <p:cNvPr id="45" name="Google Shape;45;p58"/>
          <p:cNvSpPr txBox="1"/>
          <p:nvPr>
            <p:ph idx="4" type="body"/>
          </p:nvPr>
        </p:nvSpPr>
        <p:spPr>
          <a:xfrm>
            <a:off x="8776901" y="3562194"/>
            <a:ext cx="7370521" cy="523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8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8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8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9"/>
          <p:cNvSpPr txBox="1"/>
          <p:nvPr>
            <p:ph type="title"/>
          </p:nvPr>
        </p:nvSpPr>
        <p:spPr>
          <a:xfrm>
            <a:off x="1191925" y="519205"/>
            <a:ext cx="14953238" cy="1884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9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9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9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0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0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0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1"/>
          <p:cNvSpPr txBox="1"/>
          <p:nvPr>
            <p:ph type="title"/>
          </p:nvPr>
        </p:nvSpPr>
        <p:spPr>
          <a:xfrm>
            <a:off x="1194183" y="650134"/>
            <a:ext cx="5591662" cy="22754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50"/>
              <a:buFont typeface="Calibri"/>
              <a:buNone/>
              <a:defRPr sz="45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1"/>
          <p:cNvSpPr txBox="1"/>
          <p:nvPr>
            <p:ph idx="1" type="body"/>
          </p:nvPr>
        </p:nvSpPr>
        <p:spPr>
          <a:xfrm>
            <a:off x="7370520" y="1404110"/>
            <a:ext cx="8776901" cy="69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17525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4550"/>
              <a:buChar char="•"/>
              <a:defRPr sz="4550"/>
            </a:lvl1pPr>
            <a:lvl2pPr indent="-481457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3982"/>
              <a:buChar char="•"/>
              <a:defRPr sz="3982"/>
            </a:lvl2pPr>
            <a:lvl3pPr indent="-445325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3413"/>
              <a:buChar char="•"/>
              <a:defRPr sz="3413"/>
            </a:lvl3pPr>
            <a:lvl4pPr indent="-409194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44"/>
              <a:buChar char="•"/>
              <a:defRPr sz="2844"/>
            </a:lvl4pPr>
            <a:lvl5pPr indent="-409194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44"/>
              <a:buChar char="•"/>
              <a:defRPr sz="2844"/>
            </a:lvl5pPr>
            <a:lvl6pPr indent="-409194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44"/>
              <a:buChar char="•"/>
              <a:defRPr sz="2844"/>
            </a:lvl6pPr>
            <a:lvl7pPr indent="-409194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44"/>
              <a:buChar char="•"/>
              <a:defRPr sz="2844"/>
            </a:lvl7pPr>
            <a:lvl8pPr indent="-409194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44"/>
              <a:buChar char="•"/>
              <a:defRPr sz="2844"/>
            </a:lvl8pPr>
            <a:lvl9pPr indent="-409194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44"/>
              <a:buChar char="•"/>
              <a:defRPr sz="2844"/>
            </a:lvl9pPr>
          </a:lstStyle>
          <a:p/>
        </p:txBody>
      </p:sp>
      <p:sp>
        <p:nvSpPr>
          <p:cNvPr id="61" name="Google Shape;61;p61"/>
          <p:cNvSpPr txBox="1"/>
          <p:nvPr>
            <p:ph idx="2" type="body"/>
          </p:nvPr>
        </p:nvSpPr>
        <p:spPr>
          <a:xfrm>
            <a:off x="1194183" y="2925604"/>
            <a:ext cx="5591662" cy="5420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1pPr>
            <a:lvl2pPr indent="-2286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991"/>
              <a:buNone/>
              <a:defRPr sz="1991"/>
            </a:lvl2pPr>
            <a:lvl3pPr indent="-2286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706"/>
              <a:buNone/>
              <a:defRPr sz="1706"/>
            </a:lvl3pPr>
            <a:lvl4pPr indent="-2286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4pPr>
            <a:lvl5pPr indent="-2286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5pPr>
            <a:lvl6pPr indent="-2286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6pPr>
            <a:lvl7pPr indent="-2286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7pPr>
            <a:lvl8pPr indent="-2286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8pPr>
            <a:lvl9pPr indent="-2286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9pPr>
          </a:lstStyle>
          <a:p/>
        </p:txBody>
      </p:sp>
      <p:sp>
        <p:nvSpPr>
          <p:cNvPr id="62" name="Google Shape;62;p61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1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1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2"/>
          <p:cNvSpPr txBox="1"/>
          <p:nvPr>
            <p:ph type="title"/>
          </p:nvPr>
        </p:nvSpPr>
        <p:spPr>
          <a:xfrm>
            <a:off x="1194183" y="650134"/>
            <a:ext cx="5591662" cy="22754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50"/>
              <a:buFont typeface="Calibri"/>
              <a:buNone/>
              <a:defRPr sz="45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2"/>
          <p:cNvSpPr/>
          <p:nvPr>
            <p:ph idx="2" type="pic"/>
          </p:nvPr>
        </p:nvSpPr>
        <p:spPr>
          <a:xfrm>
            <a:off x="7370520" y="1404110"/>
            <a:ext cx="8776901" cy="693025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2"/>
          <p:cNvSpPr txBox="1"/>
          <p:nvPr>
            <p:ph idx="1" type="body"/>
          </p:nvPr>
        </p:nvSpPr>
        <p:spPr>
          <a:xfrm>
            <a:off x="1194183" y="2925604"/>
            <a:ext cx="5591662" cy="5420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1pPr>
            <a:lvl2pPr indent="-228600" lvl="1" marL="914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991"/>
              <a:buNone/>
              <a:defRPr sz="1991"/>
            </a:lvl2pPr>
            <a:lvl3pPr indent="-228600" lvl="2" marL="1371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706"/>
              <a:buNone/>
              <a:defRPr sz="1706"/>
            </a:lvl3pPr>
            <a:lvl4pPr indent="-228600" lvl="3" marL="1828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4pPr>
            <a:lvl5pPr indent="-228600" lvl="4" marL="22860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5pPr>
            <a:lvl6pPr indent="-228600" lvl="5" marL="27432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6pPr>
            <a:lvl7pPr indent="-228600" lvl="6" marL="32004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7pPr>
            <a:lvl8pPr indent="-228600" lvl="7" marL="36576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8pPr>
            <a:lvl9pPr indent="-228600" lvl="8" marL="41148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/>
            </a:lvl9pPr>
          </a:lstStyle>
          <a:p/>
        </p:txBody>
      </p:sp>
      <p:sp>
        <p:nvSpPr>
          <p:cNvPr id="69" name="Google Shape;69;p62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2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2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/>
          <p:nvPr>
            <p:ph type="title"/>
          </p:nvPr>
        </p:nvSpPr>
        <p:spPr>
          <a:xfrm>
            <a:off x="1191925" y="519205"/>
            <a:ext cx="14953238" cy="1884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7"/>
              <a:buFont typeface="Calibri"/>
              <a:buNone/>
              <a:defRPr b="0" i="0" sz="625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3"/>
          <p:cNvSpPr txBox="1"/>
          <p:nvPr>
            <p:ph idx="1" type="body"/>
          </p:nvPr>
        </p:nvSpPr>
        <p:spPr>
          <a:xfrm>
            <a:off x="1191925" y="2596022"/>
            <a:ext cx="14953238" cy="6187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1457" lvl="0" marL="457200" marR="0" rtl="0" algn="l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982"/>
              <a:buFont typeface="Arial"/>
              <a:buChar char="•"/>
              <a:defRPr b="0" i="0" sz="39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5325" lvl="1" marL="914400" marR="0" rtl="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3413"/>
              <a:buFont typeface="Arial"/>
              <a:buChar char="•"/>
              <a:defRPr b="0" i="0" sz="34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9194" lvl="2" marL="1371600" marR="0" rtl="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844"/>
              <a:buFont typeface="Arial"/>
              <a:buChar char="•"/>
              <a:defRPr b="0" i="0" sz="284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1160" lvl="3" marL="1828800" marR="0" rtl="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1160" lvl="4" marL="2286000" marR="0" rtl="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1160" lvl="5" marL="2743200" marR="0" rtl="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1160" lvl="6" marL="3200400" marR="0" rtl="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1159" lvl="7" marL="3657600" marR="0" rtl="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1159" lvl="8" marL="4114800" marR="0" rtl="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3"/>
          <p:cNvSpPr txBox="1"/>
          <p:nvPr>
            <p:ph idx="10" type="dt"/>
          </p:nvPr>
        </p:nvSpPr>
        <p:spPr>
          <a:xfrm>
            <a:off x="1191925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3"/>
          <p:cNvSpPr txBox="1"/>
          <p:nvPr>
            <p:ph idx="11" type="ftr"/>
          </p:nvPr>
        </p:nvSpPr>
        <p:spPr>
          <a:xfrm>
            <a:off x="5742911" y="9038672"/>
            <a:ext cx="5851267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3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70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Relationship Id="rId4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6.png"/><Relationship Id="rId4" Type="http://schemas.openxmlformats.org/officeDocument/2006/relationships/image" Target="../media/image2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4.png"/><Relationship Id="rId4" Type="http://schemas.openxmlformats.org/officeDocument/2006/relationships/image" Target="../media/image74.png"/><Relationship Id="rId10" Type="http://schemas.openxmlformats.org/officeDocument/2006/relationships/image" Target="../media/image73.png"/><Relationship Id="rId9" Type="http://schemas.openxmlformats.org/officeDocument/2006/relationships/image" Target="../media/image71.png"/><Relationship Id="rId5" Type="http://schemas.openxmlformats.org/officeDocument/2006/relationships/image" Target="../media/image67.jpg"/><Relationship Id="rId6" Type="http://schemas.openxmlformats.org/officeDocument/2006/relationships/image" Target="../media/image66.png"/><Relationship Id="rId7" Type="http://schemas.openxmlformats.org/officeDocument/2006/relationships/image" Target="../media/image4.png"/><Relationship Id="rId8" Type="http://schemas.openxmlformats.org/officeDocument/2006/relationships/image" Target="../media/image7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magnus.bremer@uibk.ac.at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044235" y="1731185"/>
            <a:ext cx="16292059" cy="6423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6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>
            <p:ph type="ctrTitle"/>
          </p:nvPr>
        </p:nvSpPr>
        <p:spPr>
          <a:xfrm>
            <a:off x="1534136" y="1261970"/>
            <a:ext cx="15183366" cy="27188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br>
              <a:rPr b="1" lang="en-US" sz="6000">
                <a:solidFill>
                  <a:schemeClr val="lt1"/>
                </a:solidFill>
              </a:rPr>
            </a:br>
            <a:r>
              <a:rPr b="1" lang="en-US" sz="6000">
                <a:solidFill>
                  <a:schemeClr val="lt1"/>
                </a:solidFill>
              </a:rPr>
              <a:t>Data Preparation and Single Tree Delineation</a:t>
            </a:r>
            <a:endParaRPr b="1" sz="5300" u="none">
              <a:solidFill>
                <a:schemeClr val="lt1"/>
              </a:solidFill>
            </a:endParaRPr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1534136" y="3615852"/>
            <a:ext cx="15191026" cy="487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t/>
            </a:r>
            <a:endParaRPr sz="33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t/>
            </a:r>
            <a:endParaRPr sz="33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</a:pPr>
            <a:r>
              <a:rPr lang="en-US" sz="3300">
                <a:solidFill>
                  <a:schemeClr val="lt1"/>
                </a:solidFill>
              </a:rPr>
              <a:t>Magnus Bremer</a:t>
            </a:r>
            <a:endParaRPr sz="33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t/>
            </a:r>
            <a:endParaRPr sz="3300"/>
          </a:p>
          <a:p>
            <a:pPr indent="0" lvl="0" marL="0" rtl="0" algn="ctr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413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413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413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3413"/>
              <a:buNone/>
            </a:pPr>
            <a:r>
              <a:t/>
            </a:r>
            <a:endParaRPr/>
          </a:p>
        </p:txBody>
      </p:sp>
      <p:sp>
        <p:nvSpPr>
          <p:cNvPr id="92" name="Google Shape;92;p1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xt&#10;&#10;Description automatically generated"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562" y="8338676"/>
            <a:ext cx="50419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7725747" y="9038672"/>
            <a:ext cx="96105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an open access presentation under the CC BY license (http://creativecommons.org/licenses/by/4.0/)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189" name="Google Shape;189;p10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10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10"/>
          <p:cNvSpPr txBox="1"/>
          <p:nvPr/>
        </p:nvSpPr>
        <p:spPr>
          <a:xfrm>
            <a:off x="961964" y="2199530"/>
            <a:ext cx="7074206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1: Data structure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The result rdbx-files (original-format) can be found in the </a:t>
            </a: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project.rdb</a:t>
            </a: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folder of your RISCAN project.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To find an individual ScanPos, you have to navigate through the sub folders of project.rdb!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e.g. to </a:t>
            </a: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ScanPos001</a:t>
            </a:r>
            <a:endParaRPr b="1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10"/>
          <p:cNvPicPr preferRelativeResize="0"/>
          <p:nvPr/>
        </p:nvPicPr>
        <p:blipFill rotWithShape="1">
          <a:blip r:embed="rId3">
            <a:alphaModFix/>
          </a:blip>
          <a:srcRect b="53837" l="0" r="0" t="0"/>
          <a:stretch/>
        </p:blipFill>
        <p:spPr>
          <a:xfrm>
            <a:off x="8183459" y="2199530"/>
            <a:ext cx="8590809" cy="3075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3459" y="5535677"/>
            <a:ext cx="8575222" cy="21312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0"/>
          <p:cNvSpPr/>
          <p:nvPr/>
        </p:nvSpPr>
        <p:spPr>
          <a:xfrm>
            <a:off x="9861462" y="5500507"/>
            <a:ext cx="6897219" cy="420578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6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201" name="Google Shape;201;p11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2" name="Google Shape;202;p11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11"/>
          <p:cNvSpPr txBox="1"/>
          <p:nvPr/>
        </p:nvSpPr>
        <p:spPr>
          <a:xfrm>
            <a:off x="750951" y="1589587"/>
            <a:ext cx="15394212" cy="628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Start the </a:t>
            </a: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saga_gui.exe </a:t>
            </a: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by double clicking on it! (The software will look like this)</a:t>
            </a:r>
            <a:endParaRPr/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890" y="2240402"/>
            <a:ext cx="13598095" cy="731747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 txBox="1"/>
          <p:nvPr/>
        </p:nvSpPr>
        <p:spPr>
          <a:xfrm>
            <a:off x="1283677" y="6213451"/>
            <a:ext cx="2324354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tools to run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4298670" y="6213450"/>
            <a:ext cx="3550267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settings of your tools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"/>
          <p:cNvSpPr txBox="1"/>
          <p:nvPr/>
        </p:nvSpPr>
        <p:spPr>
          <a:xfrm>
            <a:off x="8448057" y="5465826"/>
            <a:ext cx="5862695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your data can be visualized in maps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1"/>
          <p:cNvSpPr txBox="1"/>
          <p:nvPr/>
        </p:nvSpPr>
        <p:spPr>
          <a:xfrm>
            <a:off x="5737989" y="8795528"/>
            <a:ext cx="3996159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messages are printed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215" name="Google Shape;215;p12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6" name="Google Shape;216;p12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12"/>
          <p:cNvSpPr txBox="1"/>
          <p:nvPr/>
        </p:nvSpPr>
        <p:spPr>
          <a:xfrm>
            <a:off x="750951" y="1589587"/>
            <a:ext cx="15394212" cy="628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Start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saga_gui.exe 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by double clicking on it! (The software will look like this)</a:t>
            </a:r>
            <a:endParaRPr/>
          </a:p>
        </p:txBody>
      </p:sp>
      <p:pic>
        <p:nvPicPr>
          <p:cNvPr id="218" name="Google Shape;21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890" y="2240402"/>
            <a:ext cx="13598095" cy="731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890" y="2240402"/>
            <a:ext cx="5434920" cy="634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/>
          <p:nvPr/>
        </p:nvSpPr>
        <p:spPr>
          <a:xfrm>
            <a:off x="3232063" y="7223800"/>
            <a:ext cx="3063230" cy="420578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7127" y="4835770"/>
            <a:ext cx="3434335" cy="35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2"/>
          <p:cNvSpPr/>
          <p:nvPr/>
        </p:nvSpPr>
        <p:spPr>
          <a:xfrm>
            <a:off x="6612679" y="6977609"/>
            <a:ext cx="3063230" cy="631599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2"/>
          <p:cNvSpPr txBox="1"/>
          <p:nvPr/>
        </p:nvSpPr>
        <p:spPr>
          <a:xfrm>
            <a:off x="10021107" y="3979835"/>
            <a:ext cx="4446421" cy="3243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all the tools can also be run via </a:t>
            </a:r>
            <a:r>
              <a:rPr b="1"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command line </a:t>
            </a: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(batch scripting) or </a:t>
            </a:r>
            <a:r>
              <a:rPr b="1"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</a:t>
            </a: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template code in order to do this quickly can be copied to clipboard and pasted to a textfile / scriptfile.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060" y="2218542"/>
            <a:ext cx="13622894" cy="733933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3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231" name="Google Shape;231;p13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2" name="Google Shape;232;p13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13"/>
          <p:cNvSpPr txBox="1"/>
          <p:nvPr/>
        </p:nvSpPr>
        <p:spPr>
          <a:xfrm>
            <a:off x="750951" y="1589587"/>
            <a:ext cx="15394212" cy="628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Start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saga_gui.exe 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by double clicking on it! (The software will look like this)</a:t>
            </a:r>
            <a:endParaRPr/>
          </a:p>
        </p:txBody>
      </p:sp>
      <p:sp>
        <p:nvSpPr>
          <p:cNvPr id="234" name="Google Shape;234;p13"/>
          <p:cNvSpPr txBox="1"/>
          <p:nvPr/>
        </p:nvSpPr>
        <p:spPr>
          <a:xfrm>
            <a:off x="1283678" y="6213451"/>
            <a:ext cx="2690446" cy="880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your data will appear</a:t>
            </a:r>
            <a:endParaRPr b="1"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3"/>
          <p:cNvSpPr txBox="1"/>
          <p:nvPr/>
        </p:nvSpPr>
        <p:spPr>
          <a:xfrm>
            <a:off x="4412668" y="7327868"/>
            <a:ext cx="3483839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settings of your data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3"/>
          <p:cNvSpPr txBox="1"/>
          <p:nvPr/>
        </p:nvSpPr>
        <p:spPr>
          <a:xfrm>
            <a:off x="8448057" y="5465826"/>
            <a:ext cx="5862695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your data can be visualized in maps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 txBox="1"/>
          <p:nvPr/>
        </p:nvSpPr>
        <p:spPr>
          <a:xfrm>
            <a:off x="5737989" y="8795528"/>
            <a:ext cx="3996159" cy="48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messages are printed</a:t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/>
          <p:nvPr/>
        </p:nvSpPr>
        <p:spPr>
          <a:xfrm>
            <a:off x="1085061" y="2927291"/>
            <a:ext cx="1781232" cy="220355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245" name="Google Shape;245;p14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6" name="Google Shape;246;p14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14"/>
          <p:cNvSpPr txBox="1"/>
          <p:nvPr/>
        </p:nvSpPr>
        <p:spPr>
          <a:xfrm>
            <a:off x="961966" y="2199530"/>
            <a:ext cx="4874428" cy="4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Virtual-RDBX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Register the whole scan project for smart access!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Tools &gt; LASERDATA LiS &gt; Virtual &gt; Create Virtual RDBX Dataset</a:t>
            </a:r>
            <a:endParaRPr/>
          </a:p>
        </p:txBody>
      </p:sp>
      <p:pic>
        <p:nvPicPr>
          <p:cNvPr id="248" name="Google Shape;248;p14"/>
          <p:cNvPicPr preferRelativeResize="0"/>
          <p:nvPr/>
        </p:nvPicPr>
        <p:blipFill rotWithShape="1">
          <a:blip r:embed="rId3">
            <a:alphaModFix/>
          </a:blip>
          <a:srcRect b="0" l="0" r="28757" t="0"/>
          <a:stretch/>
        </p:blipFill>
        <p:spPr>
          <a:xfrm>
            <a:off x="5836394" y="1308459"/>
            <a:ext cx="11500694" cy="722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255" name="Google Shape;255;p15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6" name="Google Shape;256;p15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961966" y="2199530"/>
            <a:ext cx="4874428" cy="7260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Virtual-RDBX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Register the whole scan project for smart access!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In this tutorial, relevant parameter changes are shown in bold text!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Select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project.rdb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folder of your RISCAN-project!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Create a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rdbxvf-file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in the same folder!</a:t>
            </a:r>
            <a:endParaRPr/>
          </a:p>
        </p:txBody>
      </p:sp>
      <p:pic>
        <p:nvPicPr>
          <p:cNvPr id="258" name="Google Shape;258;p15"/>
          <p:cNvPicPr preferRelativeResize="0"/>
          <p:nvPr/>
        </p:nvPicPr>
        <p:blipFill rotWithShape="1">
          <a:blip r:embed="rId3">
            <a:alphaModFix/>
          </a:blip>
          <a:srcRect b="0" l="0" r="28757" t="0"/>
          <a:stretch/>
        </p:blipFill>
        <p:spPr>
          <a:xfrm>
            <a:off x="5836394" y="1308459"/>
            <a:ext cx="11500694" cy="722007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5"/>
          <p:cNvSpPr/>
          <p:nvPr/>
        </p:nvSpPr>
        <p:spPr>
          <a:xfrm>
            <a:off x="9509770" y="2388030"/>
            <a:ext cx="7617645" cy="5486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5"/>
          <p:cNvSpPr/>
          <p:nvPr/>
        </p:nvSpPr>
        <p:spPr>
          <a:xfrm>
            <a:off x="9509770" y="3947199"/>
            <a:ext cx="7617645" cy="765478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267" name="Google Shape;267;p16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8" name="Google Shape;268;p16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16"/>
          <p:cNvSpPr txBox="1"/>
          <p:nvPr/>
        </p:nvSpPr>
        <p:spPr>
          <a:xfrm>
            <a:off x="961966" y="2199530"/>
            <a:ext cx="5087142" cy="7183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Virtual-RDBX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Register the whole scan project for smart access!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Don’t forget to create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Scanner Positions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Choose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UTM-zone</a:t>
            </a:r>
            <a:endParaRPr/>
          </a:p>
          <a:p>
            <a:pPr indent="-2540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With Helsinki-Data we might need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+zone=35 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instead!</a:t>
            </a:r>
            <a:endParaRPr/>
          </a:p>
        </p:txBody>
      </p:sp>
      <p:pic>
        <p:nvPicPr>
          <p:cNvPr id="270" name="Google Shape;270;p16"/>
          <p:cNvPicPr preferRelativeResize="0"/>
          <p:nvPr/>
        </p:nvPicPr>
        <p:blipFill rotWithShape="1">
          <a:blip r:embed="rId3">
            <a:alphaModFix/>
          </a:blip>
          <a:srcRect b="0" l="0" r="53588" t="0"/>
          <a:stretch/>
        </p:blipFill>
        <p:spPr>
          <a:xfrm>
            <a:off x="6726520" y="4413979"/>
            <a:ext cx="9070875" cy="167029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6"/>
          <p:cNvSpPr/>
          <p:nvPr/>
        </p:nvSpPr>
        <p:spPr>
          <a:xfrm>
            <a:off x="7283993" y="5014227"/>
            <a:ext cx="7944284" cy="929373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278" name="Google Shape;278;p17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9" name="Google Shape;279;p17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17"/>
          <p:cNvSpPr txBox="1"/>
          <p:nvPr/>
        </p:nvSpPr>
        <p:spPr>
          <a:xfrm>
            <a:off x="961966" y="2199530"/>
            <a:ext cx="5087142" cy="4819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Virtual-RDBX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After Execution the Scan positions appear under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Data-Tab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Double click onto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scanner_positions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entry to add it to a new map!</a:t>
            </a:r>
            <a:endParaRPr/>
          </a:p>
        </p:txBody>
      </p:sp>
      <p:pic>
        <p:nvPicPr>
          <p:cNvPr id="281" name="Google Shape;2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151" y="2199529"/>
            <a:ext cx="6029418" cy="5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288" name="Google Shape;288;p18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9" name="Google Shape;289;p18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0" name="Google Shape;290;p18"/>
          <p:cNvSpPr txBox="1"/>
          <p:nvPr/>
        </p:nvSpPr>
        <p:spPr>
          <a:xfrm>
            <a:off x="961966" y="2199530"/>
            <a:ext cx="9043680" cy="127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Virtual-RDBX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This project has 5 Scan positions</a:t>
            </a:r>
            <a:endParaRPr/>
          </a:p>
        </p:txBody>
      </p:sp>
      <p:pic>
        <p:nvPicPr>
          <p:cNvPr id="291" name="Google Shape;29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907" y="3473725"/>
            <a:ext cx="14050107" cy="6190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298" name="Google Shape;298;p19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9" name="Google Shape;299;p19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0" name="Google Shape;300;p19"/>
          <p:cNvSpPr txBox="1"/>
          <p:nvPr/>
        </p:nvSpPr>
        <p:spPr>
          <a:xfrm>
            <a:off x="961966" y="2199530"/>
            <a:ext cx="7443480" cy="4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Virtual-RDBX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Right click onto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scanner_positions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and click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save as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Therefore, create a new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shapes-folder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in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processing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folder created before.</a:t>
            </a:r>
            <a:endParaRPr/>
          </a:p>
        </p:txBody>
      </p:sp>
      <p:pic>
        <p:nvPicPr>
          <p:cNvPr id="301" name="Google Shape;3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4860" y="1671992"/>
            <a:ext cx="3401571" cy="319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9"/>
          <p:cNvPicPr preferRelativeResize="0"/>
          <p:nvPr/>
        </p:nvPicPr>
        <p:blipFill rotWithShape="1">
          <a:blip r:embed="rId4">
            <a:alphaModFix/>
          </a:blip>
          <a:srcRect b="0" l="0" r="26512" t="0"/>
          <a:stretch/>
        </p:blipFill>
        <p:spPr>
          <a:xfrm>
            <a:off x="8932947" y="5813242"/>
            <a:ext cx="7666967" cy="287355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9"/>
          <p:cNvSpPr/>
          <p:nvPr/>
        </p:nvSpPr>
        <p:spPr>
          <a:xfrm>
            <a:off x="10347679" y="4145583"/>
            <a:ext cx="2242905" cy="687543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9"/>
          <p:cNvSpPr/>
          <p:nvPr/>
        </p:nvSpPr>
        <p:spPr>
          <a:xfrm>
            <a:off x="11644978" y="5655631"/>
            <a:ext cx="4500185" cy="687543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 b="1" i="0" sz="3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2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961964" y="1654407"/>
            <a:ext cx="7074206" cy="5410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Some preparations and back ground info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Find the software in the software folder and download:</a:t>
            </a:r>
            <a:endParaRPr b="1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https://drive.google.com/drive/folders/1QfVQCMqMkD6QKDY9t0Eg2Nx0feaHs7f0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964" y="6768682"/>
            <a:ext cx="9990332" cy="112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3595" y="1566483"/>
            <a:ext cx="4939682" cy="257777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0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312" name="Google Shape;312;p20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3" name="Google Shape;313;p20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p20"/>
          <p:cNvSpPr txBox="1"/>
          <p:nvPr/>
        </p:nvSpPr>
        <p:spPr>
          <a:xfrm>
            <a:off x="961965" y="2199530"/>
            <a:ext cx="7056620" cy="2456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Add base map</a:t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Go to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Map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menu to add a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WMS Base Map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such as Google Satellite!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3776" y="5130159"/>
            <a:ext cx="12547765" cy="325770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0"/>
          <p:cNvSpPr/>
          <p:nvPr/>
        </p:nvSpPr>
        <p:spPr>
          <a:xfrm>
            <a:off x="10445262" y="1636823"/>
            <a:ext cx="738174" cy="636422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965" y="3546280"/>
            <a:ext cx="13721189" cy="601159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1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324" name="Google Shape;324;p21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5" name="Google Shape;325;p21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6" name="Google Shape;326;p21"/>
          <p:cNvSpPr txBox="1"/>
          <p:nvPr/>
        </p:nvSpPr>
        <p:spPr>
          <a:xfrm>
            <a:off x="961965" y="2199530"/>
            <a:ext cx="14835554" cy="2456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Add base map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Use the zoom tool to see, where your scan positions are  located!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78518" y="2831134"/>
            <a:ext cx="2142708" cy="59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2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334" name="Google Shape;334;p22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5" name="Google Shape;335;p22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6" name="Google Shape;336;p22"/>
          <p:cNvSpPr txBox="1"/>
          <p:nvPr/>
        </p:nvSpPr>
        <p:spPr>
          <a:xfrm>
            <a:off x="961965" y="2199530"/>
            <a:ext cx="5034389" cy="8365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Create an Overview (DSM)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Tools &gt; LASERDATA LiS &gt; Virtual &gt; Get Grid from Virtual RDBX [interactive]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Changes in bold-text</a:t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Provide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rdbxvf-file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Make a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selection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Provide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UTM-zone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22"/>
          <p:cNvPicPr preferRelativeResize="0"/>
          <p:nvPr/>
        </p:nvPicPr>
        <p:blipFill rotWithShape="1">
          <a:blip r:embed="rId3">
            <a:alphaModFix/>
          </a:blip>
          <a:srcRect b="0" l="0" r="13424" t="0"/>
          <a:stretch/>
        </p:blipFill>
        <p:spPr>
          <a:xfrm>
            <a:off x="5996354" y="1373053"/>
            <a:ext cx="11175702" cy="6874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344" name="Google Shape;344;p23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5" name="Google Shape;345;p23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6" name="Google Shape;346;p23"/>
          <p:cNvSpPr txBox="1"/>
          <p:nvPr/>
        </p:nvSpPr>
        <p:spPr>
          <a:xfrm>
            <a:off x="961965" y="2199530"/>
            <a:ext cx="5034389" cy="5410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Create an Overview (DSM)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After clicking onto the Execution button, the tool waits for dragging a selection box with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action tool (left mouse)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385" y="7004822"/>
            <a:ext cx="1957753" cy="85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3"/>
          <p:cNvPicPr preferRelativeResize="0"/>
          <p:nvPr/>
        </p:nvPicPr>
        <p:blipFill rotWithShape="1">
          <a:blip r:embed="rId4">
            <a:alphaModFix/>
          </a:blip>
          <a:srcRect b="0" l="35793" r="0" t="0"/>
          <a:stretch/>
        </p:blipFill>
        <p:spPr>
          <a:xfrm>
            <a:off x="6137031" y="1556492"/>
            <a:ext cx="10965006" cy="748217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3"/>
          <p:cNvSpPr/>
          <p:nvPr/>
        </p:nvSpPr>
        <p:spPr>
          <a:xfrm>
            <a:off x="8104774" y="2439876"/>
            <a:ext cx="6806980" cy="5719386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5067" y="5317163"/>
            <a:ext cx="2368183" cy="2368183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4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357" name="Google Shape;357;p24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8" name="Google Shape;358;p24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p24"/>
          <p:cNvSpPr txBox="1"/>
          <p:nvPr/>
        </p:nvSpPr>
        <p:spPr>
          <a:xfrm>
            <a:off x="961965" y="2199530"/>
            <a:ext cx="5034389" cy="4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Create an Overview (DSM)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Execution could take some time!</a:t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24"/>
          <p:cNvPicPr preferRelativeResize="0"/>
          <p:nvPr/>
        </p:nvPicPr>
        <p:blipFill rotWithShape="1">
          <a:blip r:embed="rId4">
            <a:alphaModFix/>
          </a:blip>
          <a:srcRect b="0" l="35793" r="0" t="0"/>
          <a:stretch/>
        </p:blipFill>
        <p:spPr>
          <a:xfrm>
            <a:off x="6137031" y="1556492"/>
            <a:ext cx="10965006" cy="7482179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4"/>
          <p:cNvSpPr/>
          <p:nvPr/>
        </p:nvSpPr>
        <p:spPr>
          <a:xfrm>
            <a:off x="8104774" y="2439876"/>
            <a:ext cx="6806980" cy="5719386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5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368" name="Google Shape;368;p25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9" name="Google Shape;369;p25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0" name="Google Shape;370;p25"/>
          <p:cNvSpPr txBox="1"/>
          <p:nvPr/>
        </p:nvSpPr>
        <p:spPr>
          <a:xfrm>
            <a:off x="961966" y="2199530"/>
            <a:ext cx="9307450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Create an Overview (DSM)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After Execution, an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Overview Grid 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appears in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Data Tab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Double click on it, to add it to the scanner positions map!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25"/>
          <p:cNvPicPr preferRelativeResize="0"/>
          <p:nvPr/>
        </p:nvPicPr>
        <p:blipFill rotWithShape="1">
          <a:blip r:embed="rId3">
            <a:alphaModFix/>
          </a:blip>
          <a:srcRect b="71631" l="0" r="78644" t="0"/>
          <a:stretch/>
        </p:blipFill>
        <p:spPr>
          <a:xfrm>
            <a:off x="11572368" y="2199530"/>
            <a:ext cx="4886832" cy="304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1513" y="6209703"/>
            <a:ext cx="2877611" cy="2801078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5"/>
          <p:cNvSpPr/>
          <p:nvPr/>
        </p:nvSpPr>
        <p:spPr>
          <a:xfrm>
            <a:off x="12010292" y="3587262"/>
            <a:ext cx="4308230" cy="6858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6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380" name="Google Shape;380;p26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1" name="Google Shape;381;p26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2" name="Google Shape;382;p26"/>
          <p:cNvSpPr txBox="1"/>
          <p:nvPr/>
        </p:nvSpPr>
        <p:spPr>
          <a:xfrm>
            <a:off x="961966" y="2199530"/>
            <a:ext cx="9307450" cy="68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Create an Overview (DSM)</a:t>
            </a:r>
            <a:endParaRPr/>
          </a:p>
        </p:txBody>
      </p:sp>
      <p:pic>
        <p:nvPicPr>
          <p:cNvPr id="383" name="Google Shape;38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966" y="2828485"/>
            <a:ext cx="14536278" cy="682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7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390" name="Google Shape;390;p27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1" name="Google Shape;391;p27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2" name="Google Shape;392;p27"/>
          <p:cNvSpPr txBox="1"/>
          <p:nvPr/>
        </p:nvSpPr>
        <p:spPr>
          <a:xfrm>
            <a:off x="961966" y="2199530"/>
            <a:ext cx="788309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Create an Overview (DSM)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Go to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Maps tab 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(showing the order of layers) and drag the scanner_positions on top!</a:t>
            </a:r>
            <a:endParaRPr/>
          </a:p>
        </p:txBody>
      </p:sp>
      <p:pic>
        <p:nvPicPr>
          <p:cNvPr id="393" name="Google Shape;39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76917" y="2199530"/>
            <a:ext cx="5279939" cy="3786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8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400" name="Google Shape;400;p28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1" name="Google Shape;401;p28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2" name="Google Shape;402;p28"/>
          <p:cNvSpPr txBox="1"/>
          <p:nvPr/>
        </p:nvSpPr>
        <p:spPr>
          <a:xfrm>
            <a:off x="961966" y="2199530"/>
            <a:ext cx="6872459" cy="4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Create an Overview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You can see that there are a lot of far-away-points that should be ignored for analysis.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Lets make an appropriate selection!</a:t>
            </a:r>
            <a:endParaRPr/>
          </a:p>
        </p:txBody>
      </p:sp>
      <p:pic>
        <p:nvPicPr>
          <p:cNvPr id="403" name="Google Shape;403;p28"/>
          <p:cNvPicPr preferRelativeResize="0"/>
          <p:nvPr/>
        </p:nvPicPr>
        <p:blipFill rotWithShape="1">
          <a:blip r:embed="rId3">
            <a:alphaModFix/>
          </a:blip>
          <a:srcRect b="0" l="36043" r="0" t="5385"/>
          <a:stretch/>
        </p:blipFill>
        <p:spPr>
          <a:xfrm>
            <a:off x="7834425" y="2813718"/>
            <a:ext cx="9312154" cy="6224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9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410" name="Google Shape;410;p29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1" name="Google Shape;411;p29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2" name="Google Shape;412;p29"/>
          <p:cNvSpPr txBox="1"/>
          <p:nvPr/>
        </p:nvSpPr>
        <p:spPr>
          <a:xfrm>
            <a:off x="961966" y="2199530"/>
            <a:ext cx="6872459" cy="4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Create Region of Interest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Tools &gt; Shapes &gt; Shapes Buffer</a:t>
            </a:r>
            <a:endParaRPr/>
          </a:p>
          <a:p>
            <a:pPr indent="-2540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Provide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scan positions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Set a buffer distance of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15m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Dissolve buffers</a:t>
            </a:r>
            <a:endParaRPr/>
          </a:p>
        </p:txBody>
      </p:sp>
      <p:pic>
        <p:nvPicPr>
          <p:cNvPr id="413" name="Google Shape;41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0443" y="1204747"/>
            <a:ext cx="9276645" cy="8009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 b="1" i="0" sz="3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3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3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961964" y="1654407"/>
            <a:ext cx="5966374" cy="4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Some background infos</a:t>
            </a:r>
            <a:endParaRPr b="1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SAGA GIS is an open source GIS for Windows/Linux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Unfortunately no Mac!</a:t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026" y="2937221"/>
            <a:ext cx="10058400" cy="4710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0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420" name="Google Shape;420;p30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1" name="Google Shape;421;p30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2" name="Google Shape;422;p30"/>
          <p:cNvSpPr txBox="1"/>
          <p:nvPr/>
        </p:nvSpPr>
        <p:spPr>
          <a:xfrm>
            <a:off x="961967" y="2199530"/>
            <a:ext cx="6194971" cy="3637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Create Region of Interest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After execution, a new shapes layer appears that you can add to the map</a:t>
            </a:r>
            <a:endParaRPr/>
          </a:p>
        </p:txBody>
      </p:sp>
      <p:pic>
        <p:nvPicPr>
          <p:cNvPr id="423" name="Google Shape;423;p30"/>
          <p:cNvPicPr preferRelativeResize="0"/>
          <p:nvPr/>
        </p:nvPicPr>
        <p:blipFill rotWithShape="1">
          <a:blip r:embed="rId3">
            <a:alphaModFix/>
          </a:blip>
          <a:srcRect b="0" l="0" r="78730" t="0"/>
          <a:stretch/>
        </p:blipFill>
        <p:spPr>
          <a:xfrm>
            <a:off x="7340444" y="1613040"/>
            <a:ext cx="2964142" cy="674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0"/>
          <p:cNvPicPr preferRelativeResize="0"/>
          <p:nvPr/>
        </p:nvPicPr>
        <p:blipFill rotWithShape="1">
          <a:blip r:embed="rId3">
            <a:alphaModFix/>
          </a:blip>
          <a:srcRect b="0" l="51091" r="0" t="0"/>
          <a:stretch/>
        </p:blipFill>
        <p:spPr>
          <a:xfrm>
            <a:off x="10521462" y="1613040"/>
            <a:ext cx="6815626" cy="6741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1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431" name="Google Shape;431;p31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2" name="Google Shape;432;p31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3" name="Google Shape;433;p31"/>
          <p:cNvSpPr txBox="1"/>
          <p:nvPr/>
        </p:nvSpPr>
        <p:spPr>
          <a:xfrm>
            <a:off x="961967" y="2199530"/>
            <a:ext cx="6194971" cy="3637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Create Region of Interest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With the buffer-layer selected,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change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fill style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Transparent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Size 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pic>
        <p:nvPicPr>
          <p:cNvPr id="434" name="Google Shape;43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0249" y="1457175"/>
            <a:ext cx="10346839" cy="6561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2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441" name="Google Shape;441;p32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2" name="Google Shape;442;p32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3" name="Google Shape;443;p32"/>
          <p:cNvSpPr txBox="1"/>
          <p:nvPr/>
        </p:nvSpPr>
        <p:spPr>
          <a:xfrm>
            <a:off x="961967" y="2199530"/>
            <a:ext cx="6194971" cy="4819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Create Region of Interest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This is a reasonable AOI for or scan project.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Save this AOI to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shapes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folder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created before!</a:t>
            </a:r>
            <a:endParaRPr/>
          </a:p>
        </p:txBody>
      </p:sp>
      <p:pic>
        <p:nvPicPr>
          <p:cNvPr id="444" name="Google Shape;44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360" y="1332276"/>
            <a:ext cx="9389916" cy="7770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3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451" name="Google Shape;451;p33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2" name="Google Shape;452;p33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3" name="Google Shape;453;p33"/>
          <p:cNvSpPr txBox="1"/>
          <p:nvPr/>
        </p:nvSpPr>
        <p:spPr>
          <a:xfrm>
            <a:off x="961967" y="2199530"/>
            <a:ext cx="6194971" cy="2456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Delete Overview DSM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We will not need the overview DSM anymore. Close it!</a:t>
            </a:r>
            <a:endParaRPr/>
          </a:p>
        </p:txBody>
      </p:sp>
      <p:pic>
        <p:nvPicPr>
          <p:cNvPr id="454" name="Google Shape;45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1879" y="1980825"/>
            <a:ext cx="5549206" cy="670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4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461" name="Google Shape;461;p34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2" name="Google Shape;462;p34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3" name="Google Shape;463;p34"/>
          <p:cNvSpPr txBox="1"/>
          <p:nvPr/>
        </p:nvSpPr>
        <p:spPr>
          <a:xfrm>
            <a:off x="961967" y="2199530"/>
            <a:ext cx="6194971" cy="3637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Prepare and Filter Data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Tools &gt; LASERDATA LiS &gt; Automation &gt; Ground Classification and Basic Filtering</a:t>
            </a:r>
            <a:endParaRPr/>
          </a:p>
        </p:txBody>
      </p:sp>
      <p:pic>
        <p:nvPicPr>
          <p:cNvPr id="464" name="Google Shape;464;p34"/>
          <p:cNvPicPr preferRelativeResize="0"/>
          <p:nvPr/>
        </p:nvPicPr>
        <p:blipFill rotWithShape="1">
          <a:blip r:embed="rId3">
            <a:alphaModFix/>
          </a:blip>
          <a:srcRect b="0" l="0" r="64642" t="0"/>
          <a:stretch/>
        </p:blipFill>
        <p:spPr>
          <a:xfrm>
            <a:off x="11502353" y="2050488"/>
            <a:ext cx="4482063" cy="6988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5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471" name="Google Shape;471;p35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2" name="Google Shape;472;p35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3" name="Google Shape;473;p35"/>
          <p:cNvSpPr txBox="1"/>
          <p:nvPr/>
        </p:nvSpPr>
        <p:spPr>
          <a:xfrm>
            <a:off x="961967" y="2199530"/>
            <a:ext cx="6194971" cy="4819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Prepare and Filter Data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Provide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rdbxvf-file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(created before)!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Make a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selection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(e.g. on riegl.reflectance)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Provide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AOI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as Graticule</a:t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Provide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output folder</a:t>
            </a:r>
            <a:endParaRPr/>
          </a:p>
        </p:txBody>
      </p:sp>
      <p:pic>
        <p:nvPicPr>
          <p:cNvPr id="474" name="Google Shape;474;p35"/>
          <p:cNvPicPr preferRelativeResize="0"/>
          <p:nvPr/>
        </p:nvPicPr>
        <p:blipFill rotWithShape="1">
          <a:blip r:embed="rId3">
            <a:alphaModFix/>
          </a:blip>
          <a:srcRect b="0" l="31749" r="0" t="0"/>
          <a:stretch/>
        </p:blipFill>
        <p:spPr>
          <a:xfrm>
            <a:off x="7216649" y="1462139"/>
            <a:ext cx="9970437" cy="757653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5"/>
          <p:cNvSpPr/>
          <p:nvPr/>
        </p:nvSpPr>
        <p:spPr>
          <a:xfrm>
            <a:off x="9548445" y="2039814"/>
            <a:ext cx="7332785" cy="1160585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6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482" name="Google Shape;482;p36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3" name="Google Shape;483;p36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4" name="Google Shape;484;p36"/>
          <p:cNvSpPr txBox="1"/>
          <p:nvPr/>
        </p:nvSpPr>
        <p:spPr>
          <a:xfrm>
            <a:off x="961967" y="2199530"/>
            <a:ext cx="6194971" cy="4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Prepare and Filter Data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Provide also your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UTM Zone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Execute!</a:t>
            </a:r>
            <a:endParaRPr/>
          </a:p>
          <a:p>
            <a:pPr indent="-2540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Execution might take some time again!</a:t>
            </a:r>
            <a:endParaRPr/>
          </a:p>
        </p:txBody>
      </p:sp>
      <p:pic>
        <p:nvPicPr>
          <p:cNvPr id="485" name="Google Shape;485;p36"/>
          <p:cNvPicPr preferRelativeResize="0"/>
          <p:nvPr/>
        </p:nvPicPr>
        <p:blipFill rotWithShape="1">
          <a:blip r:embed="rId3">
            <a:alphaModFix/>
          </a:blip>
          <a:srcRect b="0" l="34983" r="0" t="76116"/>
          <a:stretch/>
        </p:blipFill>
        <p:spPr>
          <a:xfrm>
            <a:off x="8669337" y="3727282"/>
            <a:ext cx="8512140" cy="1730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5360" y="6428380"/>
            <a:ext cx="2368183" cy="2368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7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493" name="Google Shape;493;p37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4" name="Google Shape;494;p37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5" name="Google Shape;495;p37"/>
          <p:cNvSpPr txBox="1"/>
          <p:nvPr/>
        </p:nvSpPr>
        <p:spPr>
          <a:xfrm>
            <a:off x="961967" y="2199530"/>
            <a:ext cx="6511495" cy="7183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7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Load Result Point Cloud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After Execution the result point cloud is not directly loaded to the Graphical User Interface (</a:t>
            </a:r>
            <a:r>
              <a:rPr i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The tool can process large areas, using a tiling scheme – thus, putting all results into the GUI makes no sense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2540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Load the result from your output folder (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File Menu &gt; Load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)!</a:t>
            </a:r>
            <a:endParaRPr/>
          </a:p>
        </p:txBody>
      </p:sp>
      <p:pic>
        <p:nvPicPr>
          <p:cNvPr id="496" name="Google Shape;496;p37"/>
          <p:cNvPicPr preferRelativeResize="0"/>
          <p:nvPr/>
        </p:nvPicPr>
        <p:blipFill rotWithShape="1">
          <a:blip r:embed="rId3">
            <a:alphaModFix/>
          </a:blip>
          <a:srcRect b="0" l="0" r="53890" t="0"/>
          <a:stretch/>
        </p:blipFill>
        <p:spPr>
          <a:xfrm>
            <a:off x="8669337" y="6287705"/>
            <a:ext cx="4483832" cy="2946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955" y="2846070"/>
            <a:ext cx="16554764" cy="6797799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38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504" name="Google Shape;504;p38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5" name="Google Shape;505;p38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6" name="Google Shape;506;p38"/>
          <p:cNvSpPr txBox="1"/>
          <p:nvPr/>
        </p:nvSpPr>
        <p:spPr>
          <a:xfrm>
            <a:off x="961967" y="2199530"/>
            <a:ext cx="7935848" cy="628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8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Add result point cloud to map</a:t>
            </a:r>
            <a:endParaRPr/>
          </a:p>
        </p:txBody>
      </p:sp>
      <p:sp>
        <p:nvSpPr>
          <p:cNvPr id="507" name="Google Shape;507;p38"/>
          <p:cNvSpPr/>
          <p:nvPr/>
        </p:nvSpPr>
        <p:spPr>
          <a:xfrm>
            <a:off x="826476" y="4237891"/>
            <a:ext cx="2584939" cy="263771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4636" y="1308460"/>
            <a:ext cx="10973823" cy="7730212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39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515" name="Google Shape;515;p39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6" name="Google Shape;516;p39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7" name="Google Shape;517;p39"/>
          <p:cNvSpPr txBox="1"/>
          <p:nvPr/>
        </p:nvSpPr>
        <p:spPr>
          <a:xfrm>
            <a:off x="961967" y="2199530"/>
            <a:ext cx="506955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9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View result point cloud in 3D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Tools &gt; LASERDATA LiS &gt; Point Cloud Viewer</a:t>
            </a:r>
            <a:endParaRPr/>
          </a:p>
        </p:txBody>
      </p:sp>
      <p:sp>
        <p:nvSpPr>
          <p:cNvPr id="518" name="Google Shape;518;p39"/>
          <p:cNvSpPr/>
          <p:nvPr/>
        </p:nvSpPr>
        <p:spPr>
          <a:xfrm>
            <a:off x="7139354" y="7482255"/>
            <a:ext cx="1529983" cy="3429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9"/>
          <p:cNvSpPr/>
          <p:nvPr/>
        </p:nvSpPr>
        <p:spPr>
          <a:xfrm>
            <a:off x="11377245" y="2039814"/>
            <a:ext cx="5751213" cy="2479432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43150" y="2424425"/>
            <a:ext cx="2048161" cy="195289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 b="1" i="0" sz="3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4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p4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961964" y="1654407"/>
            <a:ext cx="7074206" cy="4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Some background infos</a:t>
            </a:r>
            <a:endParaRPr b="1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 University of Innsbruck spin-off company (LASERDATA) hosts a plug-in for SAGA GIS called LIS Pro 3D (this is not open source)</a:t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9337" y="5129398"/>
            <a:ext cx="8526742" cy="314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35357" y="1654407"/>
            <a:ext cx="278307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61462" y="2014407"/>
            <a:ext cx="2781688" cy="1295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526" name="Google Shape;526;p40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7" name="Google Shape;527;p40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8" name="Google Shape;528;p40"/>
          <p:cNvSpPr txBox="1"/>
          <p:nvPr/>
        </p:nvSpPr>
        <p:spPr>
          <a:xfrm>
            <a:off x="961967" y="2199530"/>
            <a:ext cx="506955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9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View result point cloud in 3D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Press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to switch to parallel perspective!</a:t>
            </a:r>
            <a:endParaRPr/>
          </a:p>
        </p:txBody>
      </p:sp>
      <p:pic>
        <p:nvPicPr>
          <p:cNvPr id="529" name="Google Shape;52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5118" y="2603045"/>
            <a:ext cx="10058400" cy="5286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1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536" name="Google Shape;536;p41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7" name="Google Shape;537;p41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8" name="Google Shape;538;p41"/>
          <p:cNvSpPr txBox="1"/>
          <p:nvPr/>
        </p:nvSpPr>
        <p:spPr>
          <a:xfrm>
            <a:off x="961967" y="2199530"/>
            <a:ext cx="506955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9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View result point cloud in 3D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Press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to switch to reflectance colored!</a:t>
            </a:r>
            <a:endParaRPr/>
          </a:p>
        </p:txBody>
      </p:sp>
      <p:pic>
        <p:nvPicPr>
          <p:cNvPr id="539" name="Google Shape;53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5118" y="2628191"/>
            <a:ext cx="10058400" cy="526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2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546" name="Google Shape;546;p42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7" name="Google Shape;547;p42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8" name="Google Shape;548;p42"/>
          <p:cNvSpPr txBox="1"/>
          <p:nvPr/>
        </p:nvSpPr>
        <p:spPr>
          <a:xfrm>
            <a:off x="961967" y="2199530"/>
            <a:ext cx="506955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9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View result point cloud in 3D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Press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to switch to class colored!</a:t>
            </a:r>
            <a:endParaRPr/>
          </a:p>
        </p:txBody>
      </p:sp>
      <p:pic>
        <p:nvPicPr>
          <p:cNvPr id="549" name="Google Shape;54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5118" y="2628191"/>
            <a:ext cx="10058400" cy="526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3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556" name="Google Shape;556;p43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7" name="Google Shape;557;p43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8" name="Google Shape;558;p43"/>
          <p:cNvSpPr txBox="1"/>
          <p:nvPr/>
        </p:nvSpPr>
        <p:spPr>
          <a:xfrm>
            <a:off x="961967" y="2199530"/>
            <a:ext cx="506955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9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View result point cloud in 3D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Press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to to show only ground points!</a:t>
            </a:r>
            <a:endParaRPr/>
          </a:p>
        </p:txBody>
      </p:sp>
      <p:pic>
        <p:nvPicPr>
          <p:cNvPr id="559" name="Google Shape;55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5118" y="2618761"/>
            <a:ext cx="10058400" cy="5255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4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566" name="Google Shape;566;p44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7" name="Google Shape;567;p44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8" name="Google Shape;568;p44"/>
          <p:cNvSpPr txBox="1"/>
          <p:nvPr/>
        </p:nvSpPr>
        <p:spPr>
          <a:xfrm>
            <a:off x="961967" y="2199530"/>
            <a:ext cx="5608660" cy="7183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10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Tree Segmentation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Tools &gt; LASERDATA LiS &gt; Forestry &gt; 3D Single Tree Derivation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You can play with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filter attributes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and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search radius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in tune the result!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Decrease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size 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if you have dense understory!</a:t>
            </a:r>
            <a:endParaRPr/>
          </a:p>
        </p:txBody>
      </p:sp>
      <p:pic>
        <p:nvPicPr>
          <p:cNvPr id="569" name="Google Shape;56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0627" y="2019903"/>
            <a:ext cx="10766461" cy="6754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5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576" name="Google Shape;576;p45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7" name="Google Shape;577;p45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8" name="Google Shape;578;p45"/>
          <p:cNvSpPr txBox="1"/>
          <p:nvPr/>
        </p:nvSpPr>
        <p:spPr>
          <a:xfrm>
            <a:off x="961967" y="2199530"/>
            <a:ext cx="5608660" cy="3637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11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View segmented point cloud in 3D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Tools &gt; LASERDATA LiS &gt; Point Cloud Viewer</a:t>
            </a:r>
            <a:endParaRPr/>
          </a:p>
        </p:txBody>
      </p:sp>
      <p:pic>
        <p:nvPicPr>
          <p:cNvPr id="579" name="Google Shape;57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3931" y="1759429"/>
            <a:ext cx="10917894" cy="68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6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586" name="Google Shape;586;p46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7" name="Google Shape;587;p46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8" name="Google Shape;588;p46"/>
          <p:cNvSpPr txBox="1"/>
          <p:nvPr/>
        </p:nvSpPr>
        <p:spPr>
          <a:xfrm>
            <a:off x="961967" y="2199530"/>
            <a:ext cx="5069556" cy="5410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11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View segmented point cloud in 3D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Press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to to show the tree segments!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Make a sub selection in the lower left selection window</a:t>
            </a:r>
            <a:endParaRPr/>
          </a:p>
        </p:txBody>
      </p:sp>
      <p:pic>
        <p:nvPicPr>
          <p:cNvPr id="589" name="Google Shape;58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0861" y="2074985"/>
            <a:ext cx="11377814" cy="5959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7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596" name="Google Shape;596;p47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7" name="Google Shape;597;p47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8" name="Google Shape;598;p47"/>
          <p:cNvSpPr txBox="1"/>
          <p:nvPr/>
        </p:nvSpPr>
        <p:spPr>
          <a:xfrm>
            <a:off x="961967" y="2199530"/>
            <a:ext cx="5069556" cy="5410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12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Extract points with valid Tree IDs</a:t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Tools &gt; LASERDATA LiS &gt; Tools &gt; Extract Subset from Point Cloud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Note: You can also select only a single tree by its ID</a:t>
            </a:r>
            <a:endParaRPr/>
          </a:p>
        </p:txBody>
      </p:sp>
      <p:pic>
        <p:nvPicPr>
          <p:cNvPr id="599" name="Google Shape;59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0769" y="1351444"/>
            <a:ext cx="10242419" cy="7493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8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606" name="Google Shape;606;p48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7" name="Google Shape;607;p48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8" name="Google Shape;608;p48"/>
          <p:cNvSpPr txBox="1"/>
          <p:nvPr/>
        </p:nvSpPr>
        <p:spPr>
          <a:xfrm>
            <a:off x="961966" y="2199530"/>
            <a:ext cx="5395899" cy="7183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13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Export selection result to RDBX</a:t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Tools &gt; LASERDATA LiS &gt; Import/Export &gt; RDBX Info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Provide an exemplary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rdbx-file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(e.g. scanposition 1) from your project.rdb</a:t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Check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the output Matrix</a:t>
            </a:r>
            <a:endParaRPr/>
          </a:p>
        </p:txBody>
      </p:sp>
      <p:pic>
        <p:nvPicPr>
          <p:cNvPr id="609" name="Google Shape;609;p48"/>
          <p:cNvPicPr preferRelativeResize="0"/>
          <p:nvPr/>
        </p:nvPicPr>
        <p:blipFill rotWithShape="1">
          <a:blip r:embed="rId3">
            <a:alphaModFix/>
          </a:blip>
          <a:srcRect b="0" l="0" r="23698" t="0"/>
          <a:stretch/>
        </p:blipFill>
        <p:spPr>
          <a:xfrm>
            <a:off x="6357866" y="3993161"/>
            <a:ext cx="10716232" cy="3972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9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616" name="Google Shape;616;p49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7" name="Google Shape;617;p49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8" name="Google Shape;618;p49"/>
          <p:cNvSpPr txBox="1"/>
          <p:nvPr/>
        </p:nvSpPr>
        <p:spPr>
          <a:xfrm>
            <a:off x="961966" y="2199530"/>
            <a:ext cx="13949788" cy="2456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13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Export to result to RDBX</a:t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Data tab 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a Table appears, representing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transformation matrix 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from scanner coordinates to global coordinates of the RiSCAN Registration</a:t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9" name="Google Shape;61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965" y="5026017"/>
            <a:ext cx="13783617" cy="3801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 b="1" i="0" sz="3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5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" name="Google Shape;135;p5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5"/>
          <p:cNvSpPr txBox="1"/>
          <p:nvPr/>
        </p:nvSpPr>
        <p:spPr>
          <a:xfrm>
            <a:off x="961964" y="1654407"/>
            <a:ext cx="7074206" cy="2456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How to run?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Extract the zip-files and simply run the </a:t>
            </a: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saga_gui.exe</a:t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5723" y="5368612"/>
            <a:ext cx="11575680" cy="130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4">
            <a:alphaModFix/>
          </a:blip>
          <a:srcRect b="0" l="0" r="0" t="69494"/>
          <a:stretch/>
        </p:blipFill>
        <p:spPr>
          <a:xfrm>
            <a:off x="2411412" y="7145919"/>
            <a:ext cx="10015632" cy="1892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0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626" name="Google Shape;626;p50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7" name="Google Shape;627;p50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8" name="Google Shape;628;p50"/>
          <p:cNvSpPr txBox="1"/>
          <p:nvPr/>
        </p:nvSpPr>
        <p:spPr>
          <a:xfrm>
            <a:off x="961966" y="2199530"/>
            <a:ext cx="6704926" cy="7183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13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Export to result to RDBX</a:t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Tools &gt; LASERDATA LiS &gt; Import/Export &gt; Export RDBX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Provide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to export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Tree ID as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Point Source ID</a:t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Provide the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Matrix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Provide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Output Path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Provide your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UTM-Zone</a:t>
            </a:r>
            <a:endParaRPr/>
          </a:p>
          <a:p>
            <a:pPr indent="-2540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View Result in CloudCompare</a:t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9" name="Google Shape;62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0076" y="1822930"/>
            <a:ext cx="9658599" cy="6754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1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/>
          </a:p>
        </p:txBody>
      </p:sp>
      <p:cxnSp>
        <p:nvCxnSpPr>
          <p:cNvPr id="636" name="Google Shape;636;p51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7" name="Google Shape;637;p51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8" name="Google Shape;638;p51"/>
          <p:cNvSpPr txBox="1"/>
          <p:nvPr/>
        </p:nvSpPr>
        <p:spPr>
          <a:xfrm>
            <a:off x="961965" y="2199530"/>
            <a:ext cx="10942819" cy="628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14</a:t>
            </a:r>
            <a:r>
              <a:rPr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-US" sz="3200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View Result in CloudCompare</a:t>
            </a:r>
            <a:endParaRPr b="1" sz="3200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9" name="Google Shape;63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531" y="2947246"/>
            <a:ext cx="12461612" cy="6705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3d95b3f17e_0_0"/>
          <p:cNvSpPr txBox="1"/>
          <p:nvPr>
            <p:ph idx="12" type="sldNum"/>
          </p:nvPr>
        </p:nvSpPr>
        <p:spPr>
          <a:xfrm>
            <a:off x="12244318" y="9038672"/>
            <a:ext cx="39009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xt&#10;&#10;Description automatically generated" id="646" name="Google Shape;646;g13d95b3f17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0788" y="900691"/>
            <a:ext cx="9867247" cy="2386034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g13d95b3f17e_0_0"/>
          <p:cNvSpPr/>
          <p:nvPr/>
        </p:nvSpPr>
        <p:spPr>
          <a:xfrm>
            <a:off x="7725747" y="9038672"/>
            <a:ext cx="9610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an open access presentation under the CC BY license (http://creativecommons.org/licenses/by/4.0/)</a:t>
            </a:r>
            <a:endParaRPr/>
          </a:p>
        </p:txBody>
      </p:sp>
      <p:pic>
        <p:nvPicPr>
          <p:cNvPr descr="Logo&#10;&#10;Description automatically generated" id="648" name="Google Shape;648;g13d95b3f17e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9019" y="4455273"/>
            <a:ext cx="1555200" cy="1440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649" name="Google Shape;649;g13d95b3f17e_0_0"/>
          <p:cNvPicPr preferRelativeResize="0"/>
          <p:nvPr/>
        </p:nvPicPr>
        <p:blipFill rotWithShape="1">
          <a:blip r:embed="rId5">
            <a:alphaModFix/>
          </a:blip>
          <a:srcRect b="26269" l="0" r="0" t="1798"/>
          <a:stretch/>
        </p:blipFill>
        <p:spPr>
          <a:xfrm>
            <a:off x="4433238" y="4263932"/>
            <a:ext cx="3796362" cy="143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650" name="Google Shape;650;g13d95b3f17e_0_0"/>
          <p:cNvPicPr preferRelativeResize="0"/>
          <p:nvPr/>
        </p:nvPicPr>
        <p:blipFill rotWithShape="1">
          <a:blip r:embed="rId6">
            <a:alphaModFix/>
          </a:blip>
          <a:srcRect b="0" l="8352" r="8369" t="0"/>
          <a:stretch/>
        </p:blipFill>
        <p:spPr>
          <a:xfrm>
            <a:off x="9264650" y="4374026"/>
            <a:ext cx="3414192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g13d95b3f17e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27834" y="6555247"/>
            <a:ext cx="5566158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 with medium confidence" id="652" name="Google Shape;652;g13d95b3f17e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318392" y="4404969"/>
            <a:ext cx="3309475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653" name="Google Shape;653;g13d95b3f17e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792033" y="6400788"/>
            <a:ext cx="3353149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g13d95b3f17e_0_0"/>
          <p:cNvSpPr/>
          <p:nvPr/>
        </p:nvSpPr>
        <p:spPr>
          <a:xfrm>
            <a:off x="0" y="0"/>
            <a:ext cx="17337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g13d95b3f17e_0_0"/>
          <p:cNvSpPr/>
          <p:nvPr/>
        </p:nvSpPr>
        <p:spPr>
          <a:xfrm>
            <a:off x="0" y="1409700"/>
            <a:ext cx="17337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g13d95b3f17e_0_0"/>
          <p:cNvSpPr/>
          <p:nvPr/>
        </p:nvSpPr>
        <p:spPr>
          <a:xfrm>
            <a:off x="0" y="1968500"/>
            <a:ext cx="17337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g13d95b3f17e_0_0"/>
          <p:cNvSpPr/>
          <p:nvPr/>
        </p:nvSpPr>
        <p:spPr>
          <a:xfrm>
            <a:off x="0" y="3213100"/>
            <a:ext cx="17337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g13d95b3f17e_0_0"/>
          <p:cNvSpPr/>
          <p:nvPr/>
        </p:nvSpPr>
        <p:spPr>
          <a:xfrm>
            <a:off x="0" y="3873500"/>
            <a:ext cx="17337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g13d95b3f17e_0_0"/>
          <p:cNvSpPr/>
          <p:nvPr/>
        </p:nvSpPr>
        <p:spPr>
          <a:xfrm>
            <a:off x="0" y="5054600"/>
            <a:ext cx="17337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g13d95b3f17e_0_0"/>
          <p:cNvSpPr/>
          <p:nvPr/>
        </p:nvSpPr>
        <p:spPr>
          <a:xfrm>
            <a:off x="0" y="6400800"/>
            <a:ext cx="17337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1" name="Google Shape;661;g13d95b3f17e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39025" y="6703735"/>
            <a:ext cx="2390775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 b="1" i="0" sz="3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6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6" name="Google Shape;146;p6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6"/>
          <p:cNvSpPr txBox="1"/>
          <p:nvPr/>
        </p:nvSpPr>
        <p:spPr>
          <a:xfrm>
            <a:off x="961964" y="1654407"/>
            <a:ext cx="7074206" cy="7183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How to activate our plug-in?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Case 1</a:t>
            </a: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Plugin a </a:t>
            </a: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dongle (onsight)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Case 2</a:t>
            </a: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Run the </a:t>
            </a: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machineid.exe </a:t>
            </a: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by double clicking on it </a:t>
            </a: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(for at home)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Copy and sent the printed </a:t>
            </a: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machine ID code </a:t>
            </a: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to me: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sng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magnus.bremer@uibk.ac.at</a:t>
            </a:r>
            <a:endParaRPr b="1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I will sent back a licence file and add you to a list of the users!!</a:t>
            </a:r>
            <a:endParaRPr/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 b="0" l="0" r="64149" t="0"/>
          <a:stretch/>
        </p:blipFill>
        <p:spPr>
          <a:xfrm>
            <a:off x="10357454" y="1992366"/>
            <a:ext cx="4149969" cy="130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5755" y="3680420"/>
            <a:ext cx="9128788" cy="454918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/>
          <p:nvPr/>
        </p:nvSpPr>
        <p:spPr>
          <a:xfrm>
            <a:off x="7877906" y="6560516"/>
            <a:ext cx="8267257" cy="420578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6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6066" y="5773202"/>
            <a:ext cx="11572190" cy="1995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 b="1" i="0" sz="3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Google Shape;158;p7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9" name="Google Shape;159;p7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961964" y="1654407"/>
            <a:ext cx="7074206" cy="5410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How to activate our plug-in?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Find the </a:t>
            </a: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tools_lis</a:t>
            </a: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folder  next to the </a:t>
            </a: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saga_gui.exe!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Copy the LISLICENCE file into this folder!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5556067" y="7100290"/>
            <a:ext cx="2480104" cy="420578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6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 b="0" l="0" r="17673" t="0"/>
          <a:stretch/>
        </p:blipFill>
        <p:spPr>
          <a:xfrm>
            <a:off x="8284942" y="2072194"/>
            <a:ext cx="7629135" cy="3173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 b="1" i="0" sz="3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8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0" name="Google Shape;170;p8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8"/>
          <p:cNvSpPr txBox="1"/>
          <p:nvPr/>
        </p:nvSpPr>
        <p:spPr>
          <a:xfrm>
            <a:off x="4829253" y="4612121"/>
            <a:ext cx="7074206" cy="628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Now we should be ready to go!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/>
        </p:nvSpPr>
        <p:spPr>
          <a:xfrm>
            <a:off x="219076" y="230188"/>
            <a:ext cx="9642386" cy="840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Data preparation and single tree delineation</a:t>
            </a:r>
            <a:endParaRPr b="1" i="0" sz="3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9"/>
          <p:cNvCxnSpPr/>
          <p:nvPr/>
        </p:nvCxnSpPr>
        <p:spPr>
          <a:xfrm>
            <a:off x="0" y="1070313"/>
            <a:ext cx="17338675" cy="0"/>
          </a:xfrm>
          <a:prstGeom prst="straightConnector1">
            <a:avLst/>
          </a:prstGeom>
          <a:noFill/>
          <a:ln cap="flat" cmpd="sng" w="31750">
            <a:solidFill>
              <a:srgbClr val="2F549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9" name="Google Shape;179;p9"/>
          <p:cNvSpPr txBox="1"/>
          <p:nvPr>
            <p:ph idx="12" type="sldNum"/>
          </p:nvPr>
        </p:nvSpPr>
        <p:spPr>
          <a:xfrm>
            <a:off x="12244318" y="9038672"/>
            <a:ext cx="3900845" cy="519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9"/>
          <p:cNvSpPr txBox="1"/>
          <p:nvPr/>
        </p:nvSpPr>
        <p:spPr>
          <a:xfrm>
            <a:off x="961964" y="2199530"/>
            <a:ext cx="7074206" cy="7183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Precondition</a:t>
            </a: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: Your project has been registered in RiScan Pro, including Multi-Station-Adjustment!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Step 1: Data structure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The result rdbx-files (original-format) can be found in the </a:t>
            </a: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project.rdb</a:t>
            </a: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 folder of your RISCAN project.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Create an additional folder called </a:t>
            </a:r>
            <a:r>
              <a:rPr b="1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processing</a:t>
            </a:r>
            <a:r>
              <a:rPr b="0" i="0" lang="en-US" sz="3200" u="none" cap="none" strike="noStrike">
                <a:solidFill>
                  <a:srgbClr val="005596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55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3459" y="2199530"/>
            <a:ext cx="8590809" cy="666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9"/>
          <p:cNvSpPr/>
          <p:nvPr/>
        </p:nvSpPr>
        <p:spPr>
          <a:xfrm>
            <a:off x="10533183" y="2199531"/>
            <a:ext cx="2655277" cy="420578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6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2019-04-12T14:26:07Z</dcterms:created>
  <dc:creator>Kim Calders</dc:creator>
</cp:coreProperties>
</file>